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y="10287000" cx="18288000"/>
  <p:notesSz cx="6858000" cy="9144000"/>
  <p:embeddedFontLst>
    <p:embeddedFont>
      <p:font typeface="Halant"/>
      <p:bold r:id="rId15"/>
    </p:embeddedFont>
    <p:embeddedFont>
      <p:font typeface="Int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97ACB9E-D530-4DA1-9DD8-93D9A1C9416A}">
  <a:tblStyle styleId="{697ACB9E-D530-4DA1-9DD8-93D9A1C9416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Halant-bold.fntdata"/><Relationship Id="rId14" Type="http://schemas.openxmlformats.org/officeDocument/2006/relationships/slide" Target="slides/slide7.xml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ee68f366de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2ee68f366de_0_1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ee68f366de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ee68f366de_0_1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857933eada_0_6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857933eada_0_6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857933eada_0_7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2857933eada_0_7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8766e668d4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28766e668d4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8766e668d4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g28766e668d4_0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857933eada_0_10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2857933eada_0_10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https://www.smithsonianmag.com/smithsonian-institution/inside-new-effort-change-what-schools-teach-about-native-american-history-180973166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8263" y="2693703"/>
            <a:ext cx="140799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INDIGENOUS REPRESENTATION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387525" y="6710500"/>
            <a:ext cx="137214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First Americans</a:t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1791340" y="3962780"/>
            <a:ext cx="147054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 the impacts of underrepresentation of Indigenous peoples in children’s literature?</a:t>
            </a:r>
            <a:endParaRPr i="1" sz="5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1" name="Google Shape;201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2" name="Google Shape;202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3" name="Google Shape;203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4" name="Google Shape;204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5" name="Google Shape;205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06" name="Google Shape;206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7" name="Google Shape;207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8" name="Google Shape;208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09" name="Google Shape;209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0" name="Google Shape;210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2" name="Google Shape;212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3" name="Google Shape;213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4" name="Google Shape;214;p27"/>
          <p:cNvSpPr txBox="1"/>
          <p:nvPr/>
        </p:nvSpPr>
        <p:spPr>
          <a:xfrm>
            <a:off x="2233800" y="1028700"/>
            <a:ext cx="13820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UNDERREPRESENTATION</a:t>
            </a:r>
            <a:endParaRPr/>
          </a:p>
        </p:txBody>
      </p:sp>
      <p:sp>
        <p:nvSpPr>
          <p:cNvPr id="215" name="Google Shape;215;p27"/>
          <p:cNvSpPr txBox="1"/>
          <p:nvPr/>
        </p:nvSpPr>
        <p:spPr>
          <a:xfrm>
            <a:off x="300600" y="2529900"/>
            <a:ext cx="17686800" cy="67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Students who learn anything about Native Americans are often only offered the barest minimum: re-enacting the first Thanksgiving, building a California Spanish mission out of sugar cubes or memorizing a flashcard about the Trail of Tears just ahead of the AP U.S. History Test.</a:t>
            </a:r>
            <a:endParaRPr sz="3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Most students across the United States don’t get comprehensive, thoughtful or even accurate education in Native American history and culture. A 2015 study by researchers at Pennsylvania State University… [argued that] “it is easy to argue that the narrative of U.S. history is painfully one sided in its telling of the American narrative, especially with regard to Indigenous Peoples’ experiences.”</a:t>
            </a:r>
            <a:endParaRPr sz="3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Anna Diamond, “</a:t>
            </a: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Inside a New Effort to Change What Schools Teach About Native American History,” </a:t>
            </a:r>
            <a:r>
              <a:rPr lang="en-US" sz="2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At the Smithsonian</a:t>
            </a: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September 18, 2019.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8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1" name="Google Shape;221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2" name="Google Shape;222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3" name="Google Shape;223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" name="Google Shape;224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5" name="Google Shape;225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26" name="Google Shape;226;p28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7" name="Google Shape;227;p28"/>
          <p:cNvSpPr txBox="1"/>
          <p:nvPr/>
        </p:nvSpPr>
        <p:spPr>
          <a:xfrm>
            <a:off x="555825" y="3801150"/>
            <a:ext cx="17406900" cy="6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Which of the following statements to you agree with more?</a:t>
            </a:r>
            <a:endParaRPr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28" name="Google Shape;228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9" name="Google Shape;229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0" name="Google Shape;230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1" name="Google Shape;231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2" name="Google Shape;232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33" name="Google Shape;233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4" name="Google Shape;234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5" name="Google Shape;235;p28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aphicFrame>
        <p:nvGraphicFramePr>
          <p:cNvPr id="236" name="Google Shape;236;p28"/>
          <p:cNvGraphicFramePr/>
          <p:nvPr/>
        </p:nvGraphicFramePr>
        <p:xfrm>
          <a:off x="1067775" y="4762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{697ACB9E-D530-4DA1-9DD8-93D9A1C9416A}</a:tableStyleId>
              </a:tblPr>
              <a:tblGrid>
                <a:gridCol w="8191500"/>
                <a:gridCol w="8191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18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a window that open the world of the reader to new people and places.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418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anchors that ground us in knowledge and understanding.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18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a mirror that reflect the identity, culture, and experiences of the reader.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418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keys that unlock the imagination and creativity within us.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grpSp>
        <p:nvGrpSpPr>
          <p:cNvPr id="237" name="Google Shape;237;p28"/>
          <p:cNvGrpSpPr/>
          <p:nvPr/>
        </p:nvGrpSpPr>
        <p:grpSpPr>
          <a:xfrm>
            <a:off x="13855208" y="1712071"/>
            <a:ext cx="2504257" cy="1771219"/>
            <a:chOff x="5376825" y="1512437"/>
            <a:chExt cx="3094350" cy="2481394"/>
          </a:xfrm>
        </p:grpSpPr>
        <p:sp>
          <p:nvSpPr>
            <p:cNvPr id="238" name="Google Shape;238;p28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8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8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8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8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8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28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45" name="Google Shape;245;p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6" name="Google Shape;246;p28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7" name="Google Shape;247;p28"/>
          <p:cNvSpPr txBox="1"/>
          <p:nvPr/>
        </p:nvSpPr>
        <p:spPr>
          <a:xfrm>
            <a:off x="1211200" y="2317350"/>
            <a:ext cx="12211800" cy="5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Read each statement. Consider which one you agree with most. Go to the corner designated for the statement you agree with.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9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3" name="Google Shape;253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54" name="Google Shape;254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55" name="Google Shape;255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7" name="Google Shape;257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58" name="Google Shape;258;p29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9" name="Google Shape;259;p29"/>
          <p:cNvSpPr txBox="1"/>
          <p:nvPr/>
        </p:nvSpPr>
        <p:spPr>
          <a:xfrm>
            <a:off x="9838900" y="4464750"/>
            <a:ext cx="846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Which of the following statements to you agree with more?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60" name="Google Shape;260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61" name="Google Shape;261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62" name="Google Shape;262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63" name="Google Shape;263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4" name="Google Shape;264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65" name="Google Shape;265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6" name="Google Shape;266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67" name="Google Shape;267;p29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aphicFrame>
        <p:nvGraphicFramePr>
          <p:cNvPr id="268" name="Google Shape;268;p29"/>
          <p:cNvGraphicFramePr/>
          <p:nvPr/>
        </p:nvGraphicFramePr>
        <p:xfrm>
          <a:off x="10094900" y="489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{697ACB9E-D530-4DA1-9DD8-93D9A1C9416A}</a:tableStyleId>
              </a:tblPr>
              <a:tblGrid>
                <a:gridCol w="3977150"/>
                <a:gridCol w="3977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a window that open the world of the reader to new people and places.</a:t>
                      </a:r>
                      <a:endParaRPr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anchors that ground us in knowledge and understanding.</a:t>
                      </a:r>
                      <a:endParaRPr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a mirror that reflect the identity, culture, and experiences of the reader.</a:t>
                      </a:r>
                      <a:endParaRPr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keys that unlock the imagination and creativity within us.</a:t>
                      </a:r>
                      <a:endParaRPr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grpSp>
        <p:nvGrpSpPr>
          <p:cNvPr id="269" name="Google Shape;269;p29"/>
          <p:cNvGrpSpPr/>
          <p:nvPr/>
        </p:nvGrpSpPr>
        <p:grpSpPr>
          <a:xfrm>
            <a:off x="12819920" y="2497184"/>
            <a:ext cx="2504257" cy="1771219"/>
            <a:chOff x="5376825" y="1512437"/>
            <a:chExt cx="3094350" cy="2481394"/>
          </a:xfrm>
        </p:grpSpPr>
        <p:sp>
          <p:nvSpPr>
            <p:cNvPr id="270" name="Google Shape;270;p29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29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29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29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29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29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29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77" name="Google Shape;277;p2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8" name="Google Shape;278;p29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9" name="Google Shape;279;p29"/>
          <p:cNvSpPr txBox="1"/>
          <p:nvPr/>
        </p:nvSpPr>
        <p:spPr>
          <a:xfrm>
            <a:off x="1211200" y="2317350"/>
            <a:ext cx="8627700" cy="64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With the people in your corner, answer the following questions: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does the statement mean?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is an example that demonstrates the accuracy of the statement? Explain.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didn’t you choose the other statements? Why don’t you agree as much with the other statements?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0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85" name="Google Shape;285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86" name="Google Shape;286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87" name="Google Shape;287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8" name="Google Shape;288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9" name="Google Shape;289;p3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90" name="Google Shape;290;p30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1" name="Google Shape;291;p30"/>
          <p:cNvSpPr txBox="1"/>
          <p:nvPr/>
        </p:nvSpPr>
        <p:spPr>
          <a:xfrm>
            <a:off x="9838900" y="4464750"/>
            <a:ext cx="846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Which of the following statements to you agree with more?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92" name="Google Shape;292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93" name="Google Shape;293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94" name="Google Shape;294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95" name="Google Shape;295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6" name="Google Shape;296;p30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97" name="Google Shape;297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8" name="Google Shape;298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99" name="Google Shape;299;p30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aphicFrame>
        <p:nvGraphicFramePr>
          <p:cNvPr id="300" name="Google Shape;300;p30"/>
          <p:cNvGraphicFramePr/>
          <p:nvPr/>
        </p:nvGraphicFramePr>
        <p:xfrm>
          <a:off x="10094900" y="489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{697ACB9E-D530-4DA1-9DD8-93D9A1C9416A}</a:tableStyleId>
              </a:tblPr>
              <a:tblGrid>
                <a:gridCol w="3977150"/>
                <a:gridCol w="3977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a window that open the world of the reader to new people and places.</a:t>
                      </a:r>
                      <a:endParaRPr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anchors that ground us in knowledge and understanding.</a:t>
                      </a:r>
                      <a:endParaRPr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a mirror that reflect the identity, culture, and experiences of the reader.</a:t>
                      </a:r>
                      <a:endParaRPr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Books are keys that unlock the imagination and creativity within us.</a:t>
                      </a:r>
                      <a:endParaRPr sz="20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grpSp>
        <p:nvGrpSpPr>
          <p:cNvPr id="301" name="Google Shape;301;p30"/>
          <p:cNvGrpSpPr/>
          <p:nvPr/>
        </p:nvGrpSpPr>
        <p:grpSpPr>
          <a:xfrm>
            <a:off x="12819920" y="2497184"/>
            <a:ext cx="2504257" cy="1771219"/>
            <a:chOff x="5376825" y="1512437"/>
            <a:chExt cx="3094350" cy="2481394"/>
          </a:xfrm>
        </p:grpSpPr>
        <p:sp>
          <p:nvSpPr>
            <p:cNvPr id="302" name="Google Shape;302;p30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30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30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30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30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30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30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09" name="Google Shape;309;p3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0" name="Google Shape;310;p30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1" name="Google Shape;311;p30"/>
          <p:cNvSpPr txBox="1"/>
          <p:nvPr/>
        </p:nvSpPr>
        <p:spPr>
          <a:xfrm>
            <a:off x="1211200" y="2997600"/>
            <a:ext cx="8627700" cy="57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Find a partner from another corner of the room and answer the following questions: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statement did you choose? Why?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is an example of a book as a window, mirror, anchor, or key? Explain.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31"/>
          <p:cNvPicPr preferRelativeResize="0"/>
          <p:nvPr/>
        </p:nvPicPr>
        <p:blipFill rotWithShape="1">
          <a:blip r:embed="rId3">
            <a:alphaModFix/>
          </a:blip>
          <a:srcRect b="14276" l="42370" r="26346" t="23622"/>
          <a:stretch/>
        </p:blipFill>
        <p:spPr>
          <a:xfrm>
            <a:off x="10984456" y="235050"/>
            <a:ext cx="3541371" cy="4685301"/>
          </a:xfrm>
          <a:prstGeom prst="rect">
            <a:avLst/>
          </a:prstGeom>
          <a:noFill/>
          <a:ln cap="flat" cmpd="sng" w="19050">
            <a:solidFill>
              <a:srgbClr val="231F2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17" name="Google Shape;317;p31"/>
          <p:cNvSpPr txBox="1"/>
          <p:nvPr/>
        </p:nvSpPr>
        <p:spPr>
          <a:xfrm>
            <a:off x="1028700" y="876300"/>
            <a:ext cx="93966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318" name="Google Shape;318;p31"/>
          <p:cNvGrpSpPr/>
          <p:nvPr/>
        </p:nvGrpSpPr>
        <p:grpSpPr>
          <a:xfrm>
            <a:off x="1481835" y="2376175"/>
            <a:ext cx="9269165" cy="1723800"/>
            <a:chOff x="1704735" y="2909575"/>
            <a:chExt cx="9269165" cy="1723800"/>
          </a:xfrm>
        </p:grpSpPr>
        <p:grpSp>
          <p:nvGrpSpPr>
            <p:cNvPr id="319" name="Google Shape;319;p31"/>
            <p:cNvGrpSpPr/>
            <p:nvPr/>
          </p:nvGrpSpPr>
          <p:grpSpPr>
            <a:xfrm>
              <a:off x="1704735" y="3307265"/>
              <a:ext cx="1105500" cy="1105408"/>
              <a:chOff x="1704735" y="2780838"/>
              <a:chExt cx="1105500" cy="1105408"/>
            </a:xfrm>
          </p:grpSpPr>
          <p:grpSp>
            <p:nvGrpSpPr>
              <p:cNvPr id="320" name="Google Shape;320;p31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321" name="Google Shape;321;p31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2" name="Google Shape;322;p31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23" name="Google Shape;323;p31"/>
              <p:cNvSpPr txBox="1"/>
              <p:nvPr/>
            </p:nvSpPr>
            <p:spPr>
              <a:xfrm>
                <a:off x="1704735" y="2954974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24" name="Google Shape;324;p31"/>
            <p:cNvSpPr txBox="1"/>
            <p:nvPr/>
          </p:nvSpPr>
          <p:spPr>
            <a:xfrm>
              <a:off x="2988500" y="2909575"/>
              <a:ext cx="7985400" cy="172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Before reading, what does the Source Information tell us? (T,H,K) What other information would we need to be able to answer these questions?</a:t>
              </a:r>
              <a:endParaRPr sz="2800"/>
            </a:p>
          </p:txBody>
        </p:sp>
      </p:grpSp>
      <p:grpSp>
        <p:nvGrpSpPr>
          <p:cNvPr id="325" name="Google Shape;325;p31"/>
          <p:cNvGrpSpPr/>
          <p:nvPr/>
        </p:nvGrpSpPr>
        <p:grpSpPr>
          <a:xfrm>
            <a:off x="1481835" y="4499550"/>
            <a:ext cx="9269165" cy="1293000"/>
            <a:chOff x="1704735" y="4702881"/>
            <a:chExt cx="9269165" cy="1293000"/>
          </a:xfrm>
        </p:grpSpPr>
        <p:grpSp>
          <p:nvGrpSpPr>
            <p:cNvPr id="326" name="Google Shape;326;p31"/>
            <p:cNvGrpSpPr/>
            <p:nvPr/>
          </p:nvGrpSpPr>
          <p:grpSpPr>
            <a:xfrm>
              <a:off x="1704735" y="4862980"/>
              <a:ext cx="1105500" cy="1105408"/>
              <a:chOff x="1704735" y="4837365"/>
              <a:chExt cx="1105500" cy="1105408"/>
            </a:xfrm>
          </p:grpSpPr>
          <p:grpSp>
            <p:nvGrpSpPr>
              <p:cNvPr id="327" name="Google Shape;327;p31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328" name="Google Shape;328;p31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9" name="Google Shape;329;p31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30" name="Google Shape;330;p31"/>
              <p:cNvSpPr txBox="1"/>
              <p:nvPr/>
            </p:nvSpPr>
            <p:spPr>
              <a:xfrm>
                <a:off x="1704735" y="5011502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31" name="Google Shape;331;p31"/>
            <p:cNvSpPr txBox="1"/>
            <p:nvPr/>
          </p:nvSpPr>
          <p:spPr>
            <a:xfrm>
              <a:off x="2988500" y="4702881"/>
              <a:ext cx="7985400" cy="129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first reading, what is the main idea of the document? (I,K,S) What parts were confusing or unclear? (N)</a:t>
              </a:r>
              <a:endParaRPr sz="2800"/>
            </a:p>
          </p:txBody>
        </p:sp>
      </p:grpSp>
      <p:grpSp>
        <p:nvGrpSpPr>
          <p:cNvPr id="332" name="Google Shape;332;p31"/>
          <p:cNvGrpSpPr/>
          <p:nvPr/>
        </p:nvGrpSpPr>
        <p:grpSpPr>
          <a:xfrm>
            <a:off x="1481835" y="6192125"/>
            <a:ext cx="9269165" cy="1723800"/>
            <a:chOff x="1704735" y="7051451"/>
            <a:chExt cx="9269165" cy="1723800"/>
          </a:xfrm>
        </p:grpSpPr>
        <p:grpSp>
          <p:nvGrpSpPr>
            <p:cNvPr id="333" name="Google Shape;333;p31"/>
            <p:cNvGrpSpPr/>
            <p:nvPr/>
          </p:nvGrpSpPr>
          <p:grpSpPr>
            <a:xfrm>
              <a:off x="1704735" y="7449143"/>
              <a:ext cx="1105500" cy="1105408"/>
              <a:chOff x="1704735" y="6893895"/>
              <a:chExt cx="1105500" cy="1105408"/>
            </a:xfrm>
          </p:grpSpPr>
          <p:grpSp>
            <p:nvGrpSpPr>
              <p:cNvPr id="334" name="Google Shape;334;p31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335" name="Google Shape;335;p31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6" name="Google Shape;336;p31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37" name="Google Shape;337;p31"/>
              <p:cNvSpPr txBox="1"/>
              <p:nvPr/>
            </p:nvSpPr>
            <p:spPr>
              <a:xfrm>
                <a:off x="1704735" y="7068030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38" name="Google Shape;338;p31"/>
            <p:cNvSpPr txBox="1"/>
            <p:nvPr/>
          </p:nvSpPr>
          <p:spPr>
            <a:xfrm>
              <a:off x="2988500" y="7051451"/>
              <a:ext cx="7985400" cy="172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second reading, did any new information or ideas stand out or become clearer? (T,H,I,N,K) How does this document help us to study the past? (S)</a:t>
              </a:r>
              <a:endParaRPr sz="2800"/>
            </a:p>
          </p:txBody>
        </p:sp>
      </p:grpSp>
      <p:grpSp>
        <p:nvGrpSpPr>
          <p:cNvPr id="339" name="Google Shape;339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40" name="Google Shape;340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41" name="Google Shape;341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2" name="Google Shape;342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3" name="Google Shape;343;p3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344" name="Google Shape;344;p31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5" name="Google Shape;345;p31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46" name="Google Shape;346;p31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347" name="Google Shape;347;p31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348" name="Google Shape;348;p31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9" name="Google Shape;349;p31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350" name="Google Shape;350;p31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1" name="Google Shape;351;p31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52" name="Google Shape;352;p31"/>
          <p:cNvPicPr preferRelativeResize="0"/>
          <p:nvPr/>
        </p:nvPicPr>
        <p:blipFill rotWithShape="1">
          <a:blip r:embed="rId5">
            <a:alphaModFix/>
          </a:blip>
          <a:srcRect b="16051" l="42370" r="26346" t="23787"/>
          <a:stretch/>
        </p:blipFill>
        <p:spPr>
          <a:xfrm>
            <a:off x="13899475" y="2121900"/>
            <a:ext cx="3674711" cy="47101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353" name="Google Shape;353;p31"/>
          <p:cNvGrpSpPr/>
          <p:nvPr/>
        </p:nvGrpSpPr>
        <p:grpSpPr>
          <a:xfrm>
            <a:off x="1481835" y="8315500"/>
            <a:ext cx="9269165" cy="1723800"/>
            <a:chOff x="1704735" y="7051450"/>
            <a:chExt cx="9269165" cy="1723800"/>
          </a:xfrm>
        </p:grpSpPr>
        <p:grpSp>
          <p:nvGrpSpPr>
            <p:cNvPr id="354" name="Google Shape;354;p31"/>
            <p:cNvGrpSpPr/>
            <p:nvPr/>
          </p:nvGrpSpPr>
          <p:grpSpPr>
            <a:xfrm>
              <a:off x="1704735" y="7449143"/>
              <a:ext cx="1105500" cy="1105408"/>
              <a:chOff x="1704735" y="6893895"/>
              <a:chExt cx="1105500" cy="1105408"/>
            </a:xfrm>
          </p:grpSpPr>
          <p:grpSp>
            <p:nvGrpSpPr>
              <p:cNvPr id="355" name="Google Shape;355;p31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356" name="Google Shape;356;p31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7" name="Google Shape;357;p31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58" name="Google Shape;358;p31"/>
              <p:cNvSpPr txBox="1"/>
              <p:nvPr/>
            </p:nvSpPr>
            <p:spPr>
              <a:xfrm>
                <a:off x="1704735" y="7068030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5034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4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59" name="Google Shape;359;p31"/>
            <p:cNvSpPr txBox="1"/>
            <p:nvPr/>
          </p:nvSpPr>
          <p:spPr>
            <a:xfrm>
              <a:off x="2988500" y="7051450"/>
              <a:ext cx="7985400" cy="172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completing THINKS, determine the main claim of the author. What evidence did they use to support their claim? What evidence could they </a:t>
              </a: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have</a:t>
              </a: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 included?</a:t>
              </a:r>
              <a:endParaRPr sz="2800"/>
            </a:p>
          </p:txBody>
        </p:sp>
      </p:grpSp>
      <p:pic>
        <p:nvPicPr>
          <p:cNvPr id="360" name="Google Shape;360;p31"/>
          <p:cNvPicPr preferRelativeResize="0"/>
          <p:nvPr/>
        </p:nvPicPr>
        <p:blipFill rotWithShape="1">
          <a:blip r:embed="rId6">
            <a:alphaModFix/>
          </a:blip>
          <a:srcRect b="14571" l="42175" r="26433" t="23813"/>
          <a:stretch/>
        </p:blipFill>
        <p:spPr>
          <a:xfrm>
            <a:off x="11828575" y="5178213"/>
            <a:ext cx="3600476" cy="4710195"/>
          </a:xfrm>
          <a:prstGeom prst="rect">
            <a:avLst/>
          </a:prstGeom>
          <a:noFill/>
          <a:ln cap="flat" cmpd="sng" w="19050">
            <a:solidFill>
              <a:srgbClr val="231F2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